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61" r:id="rId3"/>
    <p:sldId id="262" r:id="rId4"/>
    <p:sldId id="264" r:id="rId5"/>
    <p:sldId id="263" r:id="rId6"/>
    <p:sldId id="265" r:id="rId7"/>
    <p:sldId id="266" r:id="rId8"/>
    <p:sldId id="267" r:id="rId9"/>
    <p:sldId id="268" r:id="rId10"/>
    <p:sldId id="270" r:id="rId11"/>
    <p:sldId id="269" r:id="rId12"/>
    <p:sldId id="271" r:id="rId13"/>
    <p:sldId id="272" r:id="rId14"/>
    <p:sldId id="277"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7F76E-EC56-9C04-39A5-65AA30D35DD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40387E9-9E11-2E6E-DB4E-A877945D2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AA9F8E-9951-7823-4855-F7747ECFD4A6}"/>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03E2AB45-5F02-B15D-F2AD-EADB148A74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06854E4-72A2-DC26-39FA-39F000254C0F}"/>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237878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5D42E-5A3E-C64F-F9FE-814D00E69C3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CFBA709-488E-8314-9A90-7DE542DE5C7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4A613D-AE51-0952-F8D5-11B6AC65D6D9}"/>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05C4BDAD-6FBB-212E-E022-3E412D0B01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F85797B-3A83-EA96-918C-51B72DF712D7}"/>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281118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B845EC6-7BC2-D7C8-E869-137DF7B34D1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8957AC2-ECB4-1DE4-0CA0-EC0BF7468AE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DE1894-C478-2E26-E291-6A3B48D06936}"/>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2C3D54BE-1F9D-F616-C884-C48A44C6DF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FB3C39-81AD-288A-AC6D-6B100B505D1E}"/>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223905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B7E08-2EA7-981F-1D08-77621EF13DA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217592-E156-2426-BA6C-5AA4197888D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53C859-3649-6338-04C5-E62CF8CC16FF}"/>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7DAD17A7-6946-9985-2A56-291BA892A53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0B55704-3FF4-632A-F279-A8EF0FBCCD38}"/>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37401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759BE-CBD6-C11A-BB09-7C289DD70BA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22B5594-8EF6-A0DD-447F-5EB850338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858A03B-FB67-5AA4-325E-E8BF99B05583}"/>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49C3DF01-25E5-04FD-D909-5DA0AD3A41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D69369-5C44-DED7-A1D5-8A0870E93D36}"/>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306690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CEE29-D2EB-B499-6ABF-6CB7A1373D2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0E255C-D7B8-642B-CA53-69489003C20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E489CB-8672-A49A-33D5-C806B79D5C2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B89CB43-EA19-4184-F490-EFC0C17F4FE0}"/>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6" name="Tijdelijke aanduiding voor voettekst 5">
            <a:extLst>
              <a:ext uri="{FF2B5EF4-FFF2-40B4-BE49-F238E27FC236}">
                <a16:creationId xmlns:a16="http://schemas.microsoft.com/office/drawing/2014/main" id="{F202A473-864B-3317-526F-151885D6C3D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7CD84B2-4106-23B3-4C68-F41A7340DB0B}"/>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283851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5C625-44DD-F315-3B4D-ADA9073BAD8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DE79C2B-D042-4882-5469-9DB654A285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C9A9571-BCCA-4BF4-63B9-F96E8F23A2F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8EF98A2-47F7-B70C-5BAD-42F829EB53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3AFDA6-0D6F-8886-23C0-8D6D09CC289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E15D40F-D849-6F93-FDCD-362EBA64F558}"/>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8" name="Tijdelijke aanduiding voor voettekst 7">
            <a:extLst>
              <a:ext uri="{FF2B5EF4-FFF2-40B4-BE49-F238E27FC236}">
                <a16:creationId xmlns:a16="http://schemas.microsoft.com/office/drawing/2014/main" id="{9E30C33F-0501-AD89-6B1B-C47AA6BBF8E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F77A3EE-34B5-9D16-9273-994BB21F51CF}"/>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2932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30AF7-FFEC-7B83-E9E7-BA4FC32AACE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C94EF90-2403-931B-8242-673AD8204A67}"/>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4" name="Tijdelijke aanduiding voor voettekst 3">
            <a:extLst>
              <a:ext uri="{FF2B5EF4-FFF2-40B4-BE49-F238E27FC236}">
                <a16:creationId xmlns:a16="http://schemas.microsoft.com/office/drawing/2014/main" id="{BD6C66FB-BA61-DF5E-762A-484AB2492F7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04F5398-4950-3424-3CA6-EB2DC4F4ECAD}"/>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83588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4D53445-A789-90B1-B3B8-BC56C012463C}"/>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3" name="Tijdelijke aanduiding voor voettekst 2">
            <a:extLst>
              <a:ext uri="{FF2B5EF4-FFF2-40B4-BE49-F238E27FC236}">
                <a16:creationId xmlns:a16="http://schemas.microsoft.com/office/drawing/2014/main" id="{418AAD31-5595-E1E0-9C57-C5C6C947381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CD22955-9A3C-782D-FEBA-26812F97AF1D}"/>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195815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50130-639F-5D24-7EC8-2C1B6279C58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934100D-4A1A-81F2-4CB5-030E37DE03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941F086-5BBD-4399-0688-8DA86228B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658C40-0966-6CE8-FCF7-C0B0AE114F35}"/>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6" name="Tijdelijke aanduiding voor voettekst 5">
            <a:extLst>
              <a:ext uri="{FF2B5EF4-FFF2-40B4-BE49-F238E27FC236}">
                <a16:creationId xmlns:a16="http://schemas.microsoft.com/office/drawing/2014/main" id="{E9C52770-B78F-4A34-47ED-D2D686AAE6A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4B24C0B-A340-DE84-7CD5-512946140531}"/>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187870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361A7-1900-FDA8-94DF-589DE7242B4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1A1D07D-7013-E817-8E29-48E5A0E5F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EE7E354-8099-0C0D-04DB-1E3A921CB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EFBA76D-D067-7527-B660-634D93E813B6}"/>
              </a:ext>
            </a:extLst>
          </p:cNvPr>
          <p:cNvSpPr>
            <a:spLocks noGrp="1"/>
          </p:cNvSpPr>
          <p:nvPr>
            <p:ph type="dt" sz="half" idx="10"/>
          </p:nvPr>
        </p:nvSpPr>
        <p:spPr/>
        <p:txBody>
          <a:bodyPr/>
          <a:lstStyle/>
          <a:p>
            <a:fld id="{8D2C4D42-DAF2-4EB7-8C71-386C0D94215D}" type="datetimeFigureOut">
              <a:rPr lang="nl-NL" smtClean="0"/>
              <a:t>19-9-2022</a:t>
            </a:fld>
            <a:endParaRPr lang="nl-NL"/>
          </a:p>
        </p:txBody>
      </p:sp>
      <p:sp>
        <p:nvSpPr>
          <p:cNvPr id="6" name="Tijdelijke aanduiding voor voettekst 5">
            <a:extLst>
              <a:ext uri="{FF2B5EF4-FFF2-40B4-BE49-F238E27FC236}">
                <a16:creationId xmlns:a16="http://schemas.microsoft.com/office/drawing/2014/main" id="{265FB4E2-7277-331F-6F9D-E9074E0349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B13821-3845-27C7-7108-FE82DE170D99}"/>
              </a:ext>
            </a:extLst>
          </p:cNvPr>
          <p:cNvSpPr>
            <a:spLocks noGrp="1"/>
          </p:cNvSpPr>
          <p:nvPr>
            <p:ph type="sldNum" sz="quarter" idx="12"/>
          </p:nvPr>
        </p:nvSpPr>
        <p:spPr/>
        <p:txBody>
          <a:bodyPr/>
          <a:lstStyle/>
          <a:p>
            <a:fld id="{014FA1BA-F905-45A4-B047-D91241C09A64}" type="slidenum">
              <a:rPr lang="nl-NL" smtClean="0"/>
              <a:t>‹nr.›</a:t>
            </a:fld>
            <a:endParaRPr lang="nl-NL"/>
          </a:p>
        </p:txBody>
      </p:sp>
    </p:spTree>
    <p:extLst>
      <p:ext uri="{BB962C8B-B14F-4D97-AF65-F5344CB8AC3E}">
        <p14:creationId xmlns:p14="http://schemas.microsoft.com/office/powerpoint/2010/main" val="52618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163BB6E-321D-469E-7145-CDC90C0E4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F610723-E878-3F86-A2E7-6061E2159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B73372-28BF-8F0E-EFE6-58611D2BE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C4D42-DAF2-4EB7-8C71-386C0D94215D}"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59EBDCC2-9C08-882F-D1BA-F2D690BB3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0FCD39B-C40A-06D8-F9DC-2B568AEE4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FA1BA-F905-45A4-B047-D91241C09A64}" type="slidenum">
              <a:rPr lang="nl-NL" smtClean="0"/>
              <a:t>‹nr.›</a:t>
            </a:fld>
            <a:endParaRPr lang="nl-NL"/>
          </a:p>
        </p:txBody>
      </p:sp>
    </p:spTree>
    <p:extLst>
      <p:ext uri="{BB962C8B-B14F-4D97-AF65-F5344CB8AC3E}">
        <p14:creationId xmlns:p14="http://schemas.microsoft.com/office/powerpoint/2010/main" val="2255703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99D99-128D-13A0-3C59-CACC38587852}"/>
              </a:ext>
            </a:extLst>
          </p:cNvPr>
          <p:cNvSpPr>
            <a:spLocks noGrp="1"/>
          </p:cNvSpPr>
          <p:nvPr>
            <p:ph type="title"/>
          </p:nvPr>
        </p:nvSpPr>
        <p:spPr/>
        <p:txBody>
          <a:bodyPr>
            <a:normAutofit/>
          </a:bodyPr>
          <a:lstStyle/>
          <a:p>
            <a:r>
              <a:rPr lang="nl-NL" sz="4400" dirty="0"/>
              <a:t>Leven in balans in verbinding met de natuur</a:t>
            </a:r>
            <a:br>
              <a:rPr lang="nl-NL" sz="4400" dirty="0"/>
            </a:br>
            <a:r>
              <a:rPr lang="nl-NL" sz="4400" dirty="0"/>
              <a:t>								</a:t>
            </a:r>
            <a:r>
              <a:rPr lang="nl-NL" sz="1200" dirty="0"/>
              <a:t>foto’s: Bert </a:t>
            </a:r>
            <a:r>
              <a:rPr lang="nl-NL" sz="1200" dirty="0" err="1"/>
              <a:t>Calf</a:t>
            </a:r>
            <a:r>
              <a:rPr lang="nl-NL" sz="1200" dirty="0"/>
              <a:t>, www.fotobertnl.nl</a:t>
            </a:r>
            <a:endParaRPr lang="nl-NL" dirty="0"/>
          </a:p>
        </p:txBody>
      </p:sp>
      <p:pic>
        <p:nvPicPr>
          <p:cNvPr id="5" name="Tijdelijke aanduiding voor inhoud 4">
            <a:extLst>
              <a:ext uri="{FF2B5EF4-FFF2-40B4-BE49-F238E27FC236}">
                <a16:creationId xmlns:a16="http://schemas.microsoft.com/office/drawing/2014/main" id="{3B9169F0-BA4A-556B-D934-5D2CE7E3C3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1681" y="1825625"/>
            <a:ext cx="6948638" cy="4351338"/>
          </a:xfrm>
          <a:prstGeom prst="rect">
            <a:avLst/>
          </a:prstGeom>
        </p:spPr>
      </p:pic>
    </p:spTree>
    <p:extLst>
      <p:ext uri="{BB962C8B-B14F-4D97-AF65-F5344CB8AC3E}">
        <p14:creationId xmlns:p14="http://schemas.microsoft.com/office/powerpoint/2010/main" val="1810553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B4D9B-303C-83C5-A8B3-326D9F2489F9}"/>
              </a:ext>
            </a:extLst>
          </p:cNvPr>
          <p:cNvSpPr>
            <a:spLocks noGrp="1"/>
          </p:cNvSpPr>
          <p:nvPr>
            <p:ph type="ctrTitle"/>
          </p:nvPr>
        </p:nvSpPr>
        <p:spPr/>
        <p:txBody>
          <a:bodyPr/>
          <a:lstStyle/>
          <a:p>
            <a:r>
              <a:rPr lang="nl-NL" dirty="0"/>
              <a:t>Natuurmeditatie</a:t>
            </a:r>
          </a:p>
        </p:txBody>
      </p:sp>
      <p:sp>
        <p:nvSpPr>
          <p:cNvPr id="3" name="Ondertitel 2">
            <a:extLst>
              <a:ext uri="{FF2B5EF4-FFF2-40B4-BE49-F238E27FC236}">
                <a16:creationId xmlns:a16="http://schemas.microsoft.com/office/drawing/2014/main" id="{D2727575-BC9E-64E0-2103-FAB5B2E68FE2}"/>
              </a:ext>
            </a:extLst>
          </p:cNvPr>
          <p:cNvSpPr>
            <a:spLocks noGrp="1"/>
          </p:cNvSpPr>
          <p:nvPr>
            <p:ph type="subTitle" idx="1"/>
          </p:nvPr>
        </p:nvSpPr>
        <p:spPr/>
        <p:txBody>
          <a:bodyPr>
            <a:normAutofit/>
          </a:bodyPr>
          <a:lstStyle/>
          <a:p>
            <a:r>
              <a:rPr lang="nl-NL" sz="6000" dirty="0"/>
              <a:t>Herfst</a:t>
            </a:r>
          </a:p>
        </p:txBody>
      </p:sp>
    </p:spTree>
    <p:extLst>
      <p:ext uri="{BB962C8B-B14F-4D97-AF65-F5344CB8AC3E}">
        <p14:creationId xmlns:p14="http://schemas.microsoft.com/office/powerpoint/2010/main" val="2971867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73128-78C8-388B-5931-B7727EDEA54F}"/>
              </a:ext>
            </a:extLst>
          </p:cNvPr>
          <p:cNvSpPr>
            <a:spLocks noGrp="1"/>
          </p:cNvSpPr>
          <p:nvPr>
            <p:ph type="title"/>
          </p:nvPr>
        </p:nvSpPr>
        <p:spPr>
          <a:xfrm>
            <a:off x="838200" y="365125"/>
            <a:ext cx="10515600" cy="1087157"/>
          </a:xfrm>
        </p:spPr>
        <p:txBody>
          <a:bodyPr>
            <a:normAutofit fontScale="90000"/>
          </a:bodyPr>
          <a:lstStyle/>
          <a:p>
            <a:r>
              <a:rPr lang="nl-NL" dirty="0"/>
              <a:t>Een oefening om binnen te mediteren over de natuur</a:t>
            </a:r>
          </a:p>
        </p:txBody>
      </p:sp>
      <p:sp>
        <p:nvSpPr>
          <p:cNvPr id="3" name="Tijdelijke aanduiding voor inhoud 2">
            <a:extLst>
              <a:ext uri="{FF2B5EF4-FFF2-40B4-BE49-F238E27FC236}">
                <a16:creationId xmlns:a16="http://schemas.microsoft.com/office/drawing/2014/main" id="{E0DAE476-D375-4FCA-7905-5EEF5AF517FA}"/>
              </a:ext>
            </a:extLst>
          </p:cNvPr>
          <p:cNvSpPr>
            <a:spLocks noGrp="1"/>
          </p:cNvSpPr>
          <p:nvPr>
            <p:ph idx="1"/>
          </p:nvPr>
        </p:nvSpPr>
        <p:spPr>
          <a:xfrm>
            <a:off x="838200" y="1775012"/>
            <a:ext cx="10515600" cy="4401951"/>
          </a:xfrm>
        </p:spPr>
        <p:txBody>
          <a:bodyPr>
            <a:normAutofit fontScale="92500" lnSpcReduction="20000"/>
          </a:bodyPr>
          <a:lstStyle/>
          <a:p>
            <a:r>
              <a:rPr lang="nl-NL" dirty="0"/>
              <a:t>Omdat we niet naar buiten kunnen, oefenen we ons binnen in een meditatieve verwerking van de natuur door een foto.</a:t>
            </a:r>
          </a:p>
          <a:p>
            <a:r>
              <a:rPr lang="nl-NL" dirty="0"/>
              <a:t>Deze oefening wordt in hoofdstuk 5 van de cursus gedaan als we het hebben over loslaten en toevertrouwen. Dan gaan we in tweetallen een </a:t>
            </a:r>
            <a:r>
              <a:rPr lang="nl-NL" dirty="0" err="1"/>
              <a:t>Emmauswandeling</a:t>
            </a:r>
            <a:r>
              <a:rPr lang="nl-NL" dirty="0"/>
              <a:t> maken en lezen elkaar het gedicht voor.</a:t>
            </a:r>
          </a:p>
          <a:p>
            <a:r>
              <a:rPr lang="nl-NL" dirty="0"/>
              <a:t>We starten met een </a:t>
            </a:r>
            <a:r>
              <a:rPr lang="nl-NL" dirty="0" err="1"/>
              <a:t>aandachtsoefening</a:t>
            </a:r>
            <a:r>
              <a:rPr lang="nl-NL" dirty="0"/>
              <a:t> (</a:t>
            </a:r>
            <a:r>
              <a:rPr lang="nl-NL" dirty="0" err="1"/>
              <a:t>blz</a:t>
            </a:r>
            <a:r>
              <a:rPr lang="nl-NL" dirty="0"/>
              <a:t> 36)</a:t>
            </a:r>
          </a:p>
          <a:p>
            <a:r>
              <a:rPr lang="nl-NL" dirty="0"/>
              <a:t>Dan nemen we een natuurfoto in ons op. Daarbij krijg je een aantal vragen om de natuurfoto meer in je op te nemen.</a:t>
            </a:r>
          </a:p>
          <a:p>
            <a:r>
              <a:rPr lang="nl-NL" dirty="0"/>
              <a:t>Daarna lees ik twee keer een gedicht van </a:t>
            </a:r>
            <a:r>
              <a:rPr lang="nl-NL" dirty="0" err="1"/>
              <a:t>Rainer</a:t>
            </a:r>
            <a:r>
              <a:rPr lang="nl-NL" dirty="0"/>
              <a:t> Maria Rilke voor</a:t>
            </a:r>
          </a:p>
          <a:p>
            <a:r>
              <a:rPr lang="nl-NL" dirty="0"/>
              <a:t>We zijn stil </a:t>
            </a:r>
          </a:p>
          <a:p>
            <a:r>
              <a:rPr lang="nl-NL" dirty="0"/>
              <a:t>Als de gong gaat beëindigen we de meditatie</a:t>
            </a:r>
          </a:p>
          <a:p>
            <a:r>
              <a:rPr lang="nl-NL" dirty="0"/>
              <a:t>Er is dan nog een kort moment voor nabespreking.</a:t>
            </a:r>
          </a:p>
          <a:p>
            <a:endParaRPr lang="nl-NL" dirty="0"/>
          </a:p>
        </p:txBody>
      </p:sp>
    </p:spTree>
    <p:extLst>
      <p:ext uri="{BB962C8B-B14F-4D97-AF65-F5344CB8AC3E}">
        <p14:creationId xmlns:p14="http://schemas.microsoft.com/office/powerpoint/2010/main" val="712377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68CF4-DD99-3965-4872-0AF806CA7195}"/>
              </a:ext>
            </a:extLst>
          </p:cNvPr>
          <p:cNvSpPr>
            <a:spLocks noGrp="1"/>
          </p:cNvSpPr>
          <p:nvPr>
            <p:ph type="title"/>
          </p:nvPr>
        </p:nvSpPr>
        <p:spPr/>
        <p:txBody>
          <a:bodyPr/>
          <a:lstStyle/>
          <a:p>
            <a:r>
              <a:rPr lang="nl-NL" dirty="0" err="1"/>
              <a:t>Aandachtsoefening</a:t>
            </a:r>
            <a:endParaRPr lang="nl-NL" dirty="0"/>
          </a:p>
        </p:txBody>
      </p:sp>
      <p:sp>
        <p:nvSpPr>
          <p:cNvPr id="3" name="Tijdelijke aanduiding voor inhoud 2">
            <a:extLst>
              <a:ext uri="{FF2B5EF4-FFF2-40B4-BE49-F238E27FC236}">
                <a16:creationId xmlns:a16="http://schemas.microsoft.com/office/drawing/2014/main" id="{46B89739-53BA-D8CB-7E3B-BCEC4678037A}"/>
              </a:ext>
            </a:extLst>
          </p:cNvPr>
          <p:cNvSpPr>
            <a:spLocks noGrp="1"/>
          </p:cNvSpPr>
          <p:nvPr>
            <p:ph idx="1"/>
          </p:nvPr>
        </p:nvSpPr>
        <p:spPr/>
        <p:txBody>
          <a:bodyPr/>
          <a:lstStyle/>
          <a:p>
            <a:r>
              <a:rPr lang="nl-NL" dirty="0"/>
              <a:t>Ga rechtop op je stoel zitten</a:t>
            </a:r>
          </a:p>
          <a:p>
            <a:r>
              <a:rPr lang="nl-NL" dirty="0"/>
              <a:t>Adem een aantal keer diep in en uit</a:t>
            </a:r>
          </a:p>
          <a:p>
            <a:r>
              <a:rPr lang="nl-NL" dirty="0"/>
              <a:t>Voel je voeten op de grond, je benen op de stoel en je rug tegen de stoelleuning.</a:t>
            </a:r>
          </a:p>
          <a:p>
            <a:r>
              <a:rPr lang="nl-NL" dirty="0"/>
              <a:t>Richt je op je adem. De adem die jij van God gekregen hebt</a:t>
            </a:r>
          </a:p>
          <a:p>
            <a:r>
              <a:rPr lang="nl-NL" dirty="0"/>
              <a:t>Luister naar de stilte hierbinnen</a:t>
            </a:r>
          </a:p>
          <a:p>
            <a:r>
              <a:rPr lang="nl-NL" dirty="0"/>
              <a:t>Kijk dan naar de foto</a:t>
            </a:r>
          </a:p>
        </p:txBody>
      </p:sp>
      <p:pic>
        <p:nvPicPr>
          <p:cNvPr id="4" name="Afbeelding 3">
            <a:extLst>
              <a:ext uri="{FF2B5EF4-FFF2-40B4-BE49-F238E27FC236}">
                <a16:creationId xmlns:a16="http://schemas.microsoft.com/office/drawing/2014/main" id="{3CA240E5-E664-134D-7954-54DAB768C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46033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45EC8D4-E4C1-3606-2AEC-EE92ECF8A359}"/>
              </a:ext>
            </a:extLst>
          </p:cNvPr>
          <p:cNvSpPr txBox="1"/>
          <p:nvPr/>
        </p:nvSpPr>
        <p:spPr>
          <a:xfrm>
            <a:off x="2554941" y="1999129"/>
            <a:ext cx="6589059" cy="3539430"/>
          </a:xfrm>
          <a:prstGeom prst="rect">
            <a:avLst/>
          </a:prstGeom>
          <a:noFill/>
        </p:spPr>
        <p:txBody>
          <a:bodyPr wrap="square">
            <a:spAutoFit/>
          </a:bodyPr>
          <a:lstStyle/>
          <a:p>
            <a:r>
              <a:rPr lang="nl-NL" sz="2800" b="1" dirty="0"/>
              <a:t>Herfst</a:t>
            </a:r>
          </a:p>
          <a:p>
            <a:r>
              <a:rPr lang="nl-NL" sz="2800" dirty="0"/>
              <a:t>Het is herfst in het bos. De boom heeft het bladgroen uit de bladeren teruggetrokken om reserve te hebben voor de winter. Nu laat de boom de bladeren los. </a:t>
            </a:r>
          </a:p>
          <a:p>
            <a:r>
              <a:rPr lang="nl-NL" sz="2800" dirty="0"/>
              <a:t>Het licht wordt zwakker</a:t>
            </a:r>
          </a:p>
          <a:p>
            <a:r>
              <a:rPr lang="nl-NL" sz="2800" dirty="0"/>
              <a:t>Wat voel je bij dit beeld?</a:t>
            </a:r>
          </a:p>
          <a:p>
            <a:r>
              <a:rPr lang="nl-NL" sz="2800" dirty="0"/>
              <a:t>Wat wil jij loslaten?</a:t>
            </a:r>
          </a:p>
        </p:txBody>
      </p:sp>
    </p:spTree>
    <p:extLst>
      <p:ext uri="{BB962C8B-B14F-4D97-AF65-F5344CB8AC3E}">
        <p14:creationId xmlns:p14="http://schemas.microsoft.com/office/powerpoint/2010/main" val="337175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6A43029-94E0-188E-1168-EB058F0AD1DF}"/>
              </a:ext>
            </a:extLst>
          </p:cNvPr>
          <p:cNvPicPr>
            <a:picLocks noChangeAspect="1"/>
          </p:cNvPicPr>
          <p:nvPr/>
        </p:nvPicPr>
        <p:blipFill>
          <a:blip r:embed="rId2"/>
          <a:stretch>
            <a:fillRect/>
          </a:stretch>
        </p:blipFill>
        <p:spPr>
          <a:xfrm>
            <a:off x="2274987" y="708213"/>
            <a:ext cx="7531978" cy="5522258"/>
          </a:xfrm>
          <a:prstGeom prst="rect">
            <a:avLst/>
          </a:prstGeom>
        </p:spPr>
      </p:pic>
    </p:spTree>
    <p:extLst>
      <p:ext uri="{BB962C8B-B14F-4D97-AF65-F5344CB8AC3E}">
        <p14:creationId xmlns:p14="http://schemas.microsoft.com/office/powerpoint/2010/main" val="202651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536A26D-476F-2132-2E4D-DBC5F32043DC}"/>
              </a:ext>
            </a:extLst>
          </p:cNvPr>
          <p:cNvSpPr>
            <a:spLocks noGrp="1"/>
          </p:cNvSpPr>
          <p:nvPr>
            <p:ph type="title"/>
          </p:nvPr>
        </p:nvSpPr>
        <p:spPr/>
        <p:txBody>
          <a:bodyPr/>
          <a:lstStyle/>
          <a:p>
            <a:r>
              <a:rPr lang="nl-NL" dirty="0"/>
              <a:t>Opvolger van lichter leven met meditatie</a:t>
            </a:r>
          </a:p>
        </p:txBody>
      </p:sp>
      <p:pic>
        <p:nvPicPr>
          <p:cNvPr id="8" name="Tijdelijke aanduiding voor afbeelding 7">
            <a:extLst>
              <a:ext uri="{FF2B5EF4-FFF2-40B4-BE49-F238E27FC236}">
                <a16:creationId xmlns:a16="http://schemas.microsoft.com/office/drawing/2014/main" id="{6BFD7F04-D0FA-F4EB-1A0D-6553FBD085A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58" r="7758"/>
          <a:stretch>
            <a:fillRect/>
          </a:stretch>
        </p:blipFill>
        <p:spPr/>
      </p:pic>
      <p:sp>
        <p:nvSpPr>
          <p:cNvPr id="6" name="Tijdelijke aanduiding voor tekst 5">
            <a:extLst>
              <a:ext uri="{FF2B5EF4-FFF2-40B4-BE49-F238E27FC236}">
                <a16:creationId xmlns:a16="http://schemas.microsoft.com/office/drawing/2014/main" id="{14CF9476-FF63-FDF5-B31E-D6864BC8B64E}"/>
              </a:ext>
            </a:extLst>
          </p:cNvPr>
          <p:cNvSpPr>
            <a:spLocks noGrp="1"/>
          </p:cNvSpPr>
          <p:nvPr>
            <p:ph type="body" sz="half" idx="2"/>
          </p:nvPr>
        </p:nvSpPr>
        <p:spPr/>
        <p:txBody>
          <a:bodyPr/>
          <a:lstStyle/>
          <a:p>
            <a:endParaRPr lang="nl-NL" dirty="0"/>
          </a:p>
          <a:p>
            <a:r>
              <a:rPr lang="nl-NL" dirty="0"/>
              <a:t>De cursus lichter leven met meditatie was een combinatie van meditatieve oefeningen en een cursus traumaverwerking van Judith van der Werf. In deze nieuwe cursus hebben we de opzet van de meditatieve oefeningen gehandhaafd, maar we hebben het deel over traumaverwerking vervangen door informatie en oefeningen rond leven in verbinding met de natuur</a:t>
            </a:r>
          </a:p>
        </p:txBody>
      </p:sp>
    </p:spTree>
    <p:extLst>
      <p:ext uri="{BB962C8B-B14F-4D97-AF65-F5344CB8AC3E}">
        <p14:creationId xmlns:p14="http://schemas.microsoft.com/office/powerpoint/2010/main" val="37818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29902-B8B0-4495-BE3F-03E6B7607BCA}"/>
              </a:ext>
            </a:extLst>
          </p:cNvPr>
          <p:cNvSpPr>
            <a:spLocks noGrp="1"/>
          </p:cNvSpPr>
          <p:nvPr>
            <p:ph type="title"/>
          </p:nvPr>
        </p:nvSpPr>
        <p:spPr/>
        <p:txBody>
          <a:bodyPr/>
          <a:lstStyle/>
          <a:p>
            <a:r>
              <a:rPr lang="nl-NL" dirty="0"/>
              <a:t>Doelgroep</a:t>
            </a:r>
          </a:p>
        </p:txBody>
      </p:sp>
      <p:pic>
        <p:nvPicPr>
          <p:cNvPr id="6" name="Tijdelijke aanduiding voor afbeelding 5">
            <a:extLst>
              <a:ext uri="{FF2B5EF4-FFF2-40B4-BE49-F238E27FC236}">
                <a16:creationId xmlns:a16="http://schemas.microsoft.com/office/drawing/2014/main" id="{B5410705-BC98-6B5B-EF33-0B9D9B63F11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5378" b="25378"/>
          <a:stretch>
            <a:fillRect/>
          </a:stretch>
        </p:blipFill>
        <p:spPr/>
      </p:pic>
      <p:sp>
        <p:nvSpPr>
          <p:cNvPr id="4" name="Tijdelijke aanduiding voor tekst 3">
            <a:extLst>
              <a:ext uri="{FF2B5EF4-FFF2-40B4-BE49-F238E27FC236}">
                <a16:creationId xmlns:a16="http://schemas.microsoft.com/office/drawing/2014/main" id="{9B5185C0-22BB-5C7E-CAE6-D4135ECCEE76}"/>
              </a:ext>
            </a:extLst>
          </p:cNvPr>
          <p:cNvSpPr>
            <a:spLocks noGrp="1"/>
          </p:cNvSpPr>
          <p:nvPr>
            <p:ph type="body" sz="half" idx="2"/>
          </p:nvPr>
        </p:nvSpPr>
        <p:spPr/>
        <p:txBody>
          <a:bodyPr/>
          <a:lstStyle/>
          <a:p>
            <a:r>
              <a:rPr lang="nl-NL" dirty="0"/>
              <a:t>Deze cursus is bedoeld voor mensen die balans zoeken in hun leven. En die willen onderzoeken hoe verbinding met de natuur daarbij helpt. En die zich daarbij ook open willen stellen voor goddelijke aanwezigheid in de natuur die helend werkt. Maar die ons ook uitdaagt tot een levensstijl van eenheid met en zorg voor de natuur. </a:t>
            </a:r>
          </a:p>
        </p:txBody>
      </p:sp>
    </p:spTree>
    <p:extLst>
      <p:ext uri="{BB962C8B-B14F-4D97-AF65-F5344CB8AC3E}">
        <p14:creationId xmlns:p14="http://schemas.microsoft.com/office/powerpoint/2010/main" val="356411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23711-33FB-A475-5E7F-57DE96A3C2AE}"/>
              </a:ext>
            </a:extLst>
          </p:cNvPr>
          <p:cNvSpPr>
            <a:spLocks noGrp="1"/>
          </p:cNvSpPr>
          <p:nvPr>
            <p:ph type="title"/>
          </p:nvPr>
        </p:nvSpPr>
        <p:spPr/>
        <p:txBody>
          <a:bodyPr/>
          <a:lstStyle/>
          <a:p>
            <a:r>
              <a:rPr lang="nl-NL" dirty="0"/>
              <a:t>De Reader</a:t>
            </a:r>
          </a:p>
        </p:txBody>
      </p:sp>
      <p:pic>
        <p:nvPicPr>
          <p:cNvPr id="6" name="Tijdelijke aanduiding voor afbeelding 5">
            <a:extLst>
              <a:ext uri="{FF2B5EF4-FFF2-40B4-BE49-F238E27FC236}">
                <a16:creationId xmlns:a16="http://schemas.microsoft.com/office/drawing/2014/main" id="{B5C90A9A-D1FB-F556-755C-13D1F5B4DF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67" r="7667"/>
          <a:stretch>
            <a:fillRect/>
          </a:stretch>
        </p:blipFill>
        <p:spPr/>
      </p:pic>
      <p:sp>
        <p:nvSpPr>
          <p:cNvPr id="4" name="Tijdelijke aanduiding voor tekst 3">
            <a:extLst>
              <a:ext uri="{FF2B5EF4-FFF2-40B4-BE49-F238E27FC236}">
                <a16:creationId xmlns:a16="http://schemas.microsoft.com/office/drawing/2014/main" id="{CC0FCEB8-41D4-A47B-9AD5-FB355AE5A1B9}"/>
              </a:ext>
            </a:extLst>
          </p:cNvPr>
          <p:cNvSpPr>
            <a:spLocks noGrp="1"/>
          </p:cNvSpPr>
          <p:nvPr>
            <p:ph type="body" sz="half" idx="2"/>
          </p:nvPr>
        </p:nvSpPr>
        <p:spPr/>
        <p:txBody>
          <a:bodyPr/>
          <a:lstStyle/>
          <a:p>
            <a:r>
              <a:rPr lang="nl-NL" dirty="0"/>
              <a:t>We hebben een reader gemaakt die alle informatie geeft die je als begeleider nodig hebt, zoals</a:t>
            </a:r>
          </a:p>
          <a:p>
            <a:endParaRPr lang="nl-NL" dirty="0"/>
          </a:p>
          <a:p>
            <a:pPr marL="342900" indent="-342900">
              <a:buAutoNum type="alphaLcPeriod"/>
            </a:pPr>
            <a:r>
              <a:rPr lang="nl-NL" dirty="0"/>
              <a:t>Alle inleidingen die je wilt houden</a:t>
            </a:r>
          </a:p>
          <a:p>
            <a:pPr marL="342900" indent="-342900">
              <a:buAutoNum type="alphaLcPeriod"/>
            </a:pPr>
            <a:r>
              <a:rPr lang="nl-NL" dirty="0"/>
              <a:t>Alle oefeningen die je kunt aanbieden</a:t>
            </a:r>
          </a:p>
          <a:p>
            <a:pPr marL="342900" indent="-342900">
              <a:buAutoNum type="alphaLcPeriod"/>
            </a:pPr>
            <a:r>
              <a:rPr lang="nl-NL" dirty="0"/>
              <a:t>Overige aanwijzingen die je nodig hebt.</a:t>
            </a:r>
          </a:p>
          <a:p>
            <a:r>
              <a:rPr lang="nl-NL" dirty="0"/>
              <a:t>De reader biedt materiaal aan voor acht bijeenkomsten, maar je kunt er ook een keuze uit maken.  </a:t>
            </a:r>
          </a:p>
          <a:p>
            <a:r>
              <a:rPr lang="nl-NL" dirty="0"/>
              <a:t>Je kunt de reader gratis downloaden via de website vacare-meditatie.nl </a:t>
            </a:r>
          </a:p>
        </p:txBody>
      </p:sp>
    </p:spTree>
    <p:extLst>
      <p:ext uri="{BB962C8B-B14F-4D97-AF65-F5344CB8AC3E}">
        <p14:creationId xmlns:p14="http://schemas.microsoft.com/office/powerpoint/2010/main" val="2967418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50109-D0EE-D419-3A1B-D84C7469BFF4}"/>
              </a:ext>
            </a:extLst>
          </p:cNvPr>
          <p:cNvSpPr>
            <a:spLocks noGrp="1"/>
          </p:cNvSpPr>
          <p:nvPr>
            <p:ph type="title"/>
          </p:nvPr>
        </p:nvSpPr>
        <p:spPr/>
        <p:txBody>
          <a:bodyPr/>
          <a:lstStyle/>
          <a:p>
            <a:r>
              <a:rPr lang="nl-NL" dirty="0"/>
              <a:t>Opbouw </a:t>
            </a:r>
          </a:p>
        </p:txBody>
      </p:sp>
      <p:pic>
        <p:nvPicPr>
          <p:cNvPr id="6" name="Tijdelijke aanduiding voor afbeelding 5">
            <a:extLst>
              <a:ext uri="{FF2B5EF4-FFF2-40B4-BE49-F238E27FC236}">
                <a16:creationId xmlns:a16="http://schemas.microsoft.com/office/drawing/2014/main" id="{F5FEA9E2-F57E-BFFD-6448-5DEFC867BCD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52" r="7752"/>
          <a:stretch>
            <a:fillRect/>
          </a:stretch>
        </p:blipFill>
        <p:spPr/>
      </p:pic>
      <p:sp>
        <p:nvSpPr>
          <p:cNvPr id="4" name="Tijdelijke aanduiding voor tekst 3">
            <a:extLst>
              <a:ext uri="{FF2B5EF4-FFF2-40B4-BE49-F238E27FC236}">
                <a16:creationId xmlns:a16="http://schemas.microsoft.com/office/drawing/2014/main" id="{57239998-3FAB-4CD3-011E-4F52852EE130}"/>
              </a:ext>
            </a:extLst>
          </p:cNvPr>
          <p:cNvSpPr>
            <a:spLocks noGrp="1"/>
          </p:cNvSpPr>
          <p:nvPr>
            <p:ph type="body" sz="half" idx="2"/>
          </p:nvPr>
        </p:nvSpPr>
        <p:spPr/>
        <p:txBody>
          <a:bodyPr/>
          <a:lstStyle/>
          <a:p>
            <a:r>
              <a:rPr lang="nl-NL" dirty="0"/>
              <a:t>De bijeenkomsten zijn opgebouwd rond twee delen van ieder ongeveer een uur.</a:t>
            </a:r>
          </a:p>
          <a:p>
            <a:endParaRPr lang="nl-NL" dirty="0"/>
          </a:p>
          <a:p>
            <a:r>
              <a:rPr lang="nl-NL" dirty="0"/>
              <a:t>In het eerste deel zijn we binnen bezig met mediteren of schilderen.</a:t>
            </a:r>
          </a:p>
          <a:p>
            <a:r>
              <a:rPr lang="nl-NL" dirty="0"/>
              <a:t>In het tweede deel doen we meestal een natuuroefening buiten. </a:t>
            </a:r>
          </a:p>
          <a:p>
            <a:endParaRPr lang="nl-NL" dirty="0"/>
          </a:p>
          <a:p>
            <a:r>
              <a:rPr lang="nl-NL" dirty="0"/>
              <a:t>Het is dus wel belangrijk dat je een plek zoekt waar je snel buiten in de natuur bent.</a:t>
            </a:r>
          </a:p>
          <a:p>
            <a:r>
              <a:rPr lang="nl-NL" dirty="0"/>
              <a:t>Als het echt te slecht weer is, kun je een buitenoefening doen met behulp van projectie of foto’s met teksten</a:t>
            </a:r>
          </a:p>
        </p:txBody>
      </p:sp>
    </p:spTree>
    <p:extLst>
      <p:ext uri="{BB962C8B-B14F-4D97-AF65-F5344CB8AC3E}">
        <p14:creationId xmlns:p14="http://schemas.microsoft.com/office/powerpoint/2010/main" val="18359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69A798A-7DB5-3A8E-3703-4092A0E52F63}"/>
              </a:ext>
            </a:extLst>
          </p:cNvPr>
          <p:cNvSpPr>
            <a:spLocks noChangeArrowheads="1"/>
          </p:cNvSpPr>
          <p:nvPr/>
        </p:nvSpPr>
        <p:spPr bwMode="auto">
          <a:xfrm flipH="1">
            <a:off x="649354" y="1023987"/>
            <a:ext cx="10031895"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53100" algn="r"/>
              </a:tabLst>
              <a:defRPr>
                <a:solidFill>
                  <a:schemeClr val="tx1"/>
                </a:solidFill>
                <a:latin typeface="Arial" panose="020B0604020202020204" pitchFamily="34" charset="0"/>
              </a:defRPr>
            </a:lvl1pPr>
            <a:lvl2pPr eaLnBrk="0" fontAlgn="base" hangingPunct="0">
              <a:spcBef>
                <a:spcPct val="0"/>
              </a:spcBef>
              <a:spcAft>
                <a:spcPct val="0"/>
              </a:spcAft>
              <a:tabLst>
                <a:tab pos="5753100" algn="r"/>
              </a:tabLst>
              <a:defRPr>
                <a:solidFill>
                  <a:schemeClr val="tx1"/>
                </a:solidFill>
                <a:latin typeface="Arial" panose="020B0604020202020204" pitchFamily="34" charset="0"/>
              </a:defRPr>
            </a:lvl2pPr>
            <a:lvl3pPr eaLnBrk="0" fontAlgn="base" hangingPunct="0">
              <a:spcBef>
                <a:spcPct val="0"/>
              </a:spcBef>
              <a:spcAft>
                <a:spcPct val="0"/>
              </a:spcAft>
              <a:tabLst>
                <a:tab pos="5753100" algn="r"/>
              </a:tabLst>
              <a:defRPr>
                <a:solidFill>
                  <a:schemeClr val="tx1"/>
                </a:solidFill>
                <a:latin typeface="Arial" panose="020B0604020202020204" pitchFamily="34" charset="0"/>
              </a:defRPr>
            </a:lvl3pPr>
            <a:lvl4pPr eaLnBrk="0" fontAlgn="base" hangingPunct="0">
              <a:spcBef>
                <a:spcPct val="0"/>
              </a:spcBef>
              <a:spcAft>
                <a:spcPct val="0"/>
              </a:spcAft>
              <a:tabLst>
                <a:tab pos="5753100" algn="r"/>
              </a:tabLst>
              <a:defRPr>
                <a:solidFill>
                  <a:schemeClr val="tx1"/>
                </a:solidFill>
                <a:latin typeface="Arial" panose="020B0604020202020204" pitchFamily="34" charset="0"/>
              </a:defRPr>
            </a:lvl4pPr>
            <a:lvl5pPr eaLnBrk="0" fontAlgn="base" hangingPunct="0">
              <a:spcBef>
                <a:spcPct val="0"/>
              </a:spcBef>
              <a:spcAft>
                <a:spcPct val="0"/>
              </a:spcAft>
              <a:tabLst>
                <a:tab pos="5753100" algn="r"/>
              </a:tabLst>
              <a:defRPr>
                <a:solidFill>
                  <a:schemeClr val="tx1"/>
                </a:solidFill>
                <a:latin typeface="Arial" panose="020B0604020202020204" pitchFamily="34" charset="0"/>
              </a:defRPr>
            </a:lvl5pPr>
            <a:lvl6pPr eaLnBrk="0" fontAlgn="base" hangingPunct="0">
              <a:spcBef>
                <a:spcPct val="0"/>
              </a:spcBef>
              <a:spcAft>
                <a:spcPct val="0"/>
              </a:spcAft>
              <a:tabLst>
                <a:tab pos="5753100" algn="r"/>
              </a:tabLst>
              <a:defRPr>
                <a:solidFill>
                  <a:schemeClr val="tx1"/>
                </a:solidFill>
                <a:latin typeface="Arial" panose="020B0604020202020204" pitchFamily="34" charset="0"/>
              </a:defRPr>
            </a:lvl6pPr>
            <a:lvl7pPr eaLnBrk="0" fontAlgn="base" hangingPunct="0">
              <a:spcBef>
                <a:spcPct val="0"/>
              </a:spcBef>
              <a:spcAft>
                <a:spcPct val="0"/>
              </a:spcAft>
              <a:tabLst>
                <a:tab pos="5753100" algn="r"/>
              </a:tabLst>
              <a:defRPr>
                <a:solidFill>
                  <a:schemeClr val="tx1"/>
                </a:solidFill>
                <a:latin typeface="Arial" panose="020B0604020202020204" pitchFamily="34" charset="0"/>
              </a:defRPr>
            </a:lvl7pPr>
            <a:lvl8pPr eaLnBrk="0" fontAlgn="base" hangingPunct="0">
              <a:spcBef>
                <a:spcPct val="0"/>
              </a:spcBef>
              <a:spcAft>
                <a:spcPct val="0"/>
              </a:spcAft>
              <a:tabLst>
                <a:tab pos="5753100" algn="r"/>
              </a:tabLst>
              <a:defRPr>
                <a:solidFill>
                  <a:schemeClr val="tx1"/>
                </a:solidFill>
                <a:latin typeface="Arial" panose="020B0604020202020204" pitchFamily="34" charset="0"/>
              </a:defRPr>
            </a:lvl8pPr>
            <a:lvl9pPr eaLnBrk="0" fontAlgn="base" hangingPunct="0">
              <a:spcBef>
                <a:spcPct val="0"/>
              </a:spcBef>
              <a:spcAft>
                <a:spcPct val="0"/>
              </a:spcAft>
              <a:tabLst>
                <a:tab pos="5753100" algn="r"/>
              </a:tabLst>
              <a:defRPr>
                <a:solidFill>
                  <a:schemeClr val="tx1"/>
                </a:solidFill>
                <a:latin typeface="Arial" panose="020B0604020202020204" pitchFamily="34" charset="0"/>
              </a:defRPr>
            </a:lvl9pPr>
          </a:lstStyle>
          <a:p>
            <a:r>
              <a:rPr lang="nl-NL" sz="2800" b="1" dirty="0">
                <a:effectLst/>
                <a:latin typeface="Calibri" panose="020F0502020204030204" pitchFamily="34" charset="0"/>
                <a:ea typeface="Calibri" panose="020F0502020204030204" pitchFamily="34" charset="0"/>
                <a:cs typeface="Times New Roman" panose="02020603050405020304" pitchFamily="18" charset="0"/>
              </a:rPr>
              <a:t>Eerste bijeenkomst</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Inleiding over stress en de betekenis van de natuur voor het leven in balans in verbondenheid met God</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Lichaamsoefening.</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Ontspannen waarnemen in de natuur</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2800" b="1" dirty="0">
                <a:effectLst/>
                <a:latin typeface="Calibri" panose="020F0502020204030204" pitchFamily="34" charset="0"/>
                <a:ea typeface="Calibri" panose="020F0502020204030204" pitchFamily="34" charset="0"/>
                <a:cs typeface="Times New Roman" panose="02020603050405020304" pitchFamily="18" charset="0"/>
              </a:rPr>
              <a:t>Tweede bijeenkomst</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Inleiding over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lectio</a:t>
            </a:r>
            <a:r>
              <a:rPr lang="nl-NL" sz="2800" dirty="0">
                <a:effectLst/>
                <a:latin typeface="Calibri" panose="020F0502020204030204" pitchFamily="34" charset="0"/>
                <a:ea typeface="Calibri" panose="020F0502020204030204" pitchFamily="34" charset="0"/>
                <a:cs typeface="Times New Roman" panose="02020603050405020304" pitchFamily="18" charset="0"/>
              </a:rPr>
              <a:t>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divina</a:t>
            </a:r>
            <a:r>
              <a:rPr lang="nl-NL" sz="2800" dirty="0">
                <a:effectLst/>
                <a:latin typeface="Calibri" panose="020F0502020204030204" pitchFamily="34" charset="0"/>
                <a:ea typeface="Calibri" panose="020F0502020204030204" pitchFamily="34" charset="0"/>
                <a:cs typeface="Times New Roman" panose="02020603050405020304" pitchFamily="18" charset="0"/>
              </a:rPr>
              <a:t> van het lichaam</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Oefening van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lectio</a:t>
            </a:r>
            <a:r>
              <a:rPr lang="nl-NL" sz="2800" dirty="0">
                <a:effectLst/>
                <a:latin typeface="Calibri" panose="020F0502020204030204" pitchFamily="34" charset="0"/>
                <a:ea typeface="Calibri" panose="020F0502020204030204" pitchFamily="34" charset="0"/>
                <a:cs typeface="Times New Roman" panose="02020603050405020304" pitchFamily="18" charset="0"/>
              </a:rPr>
              <a:t>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divina</a:t>
            </a:r>
            <a:r>
              <a:rPr lang="nl-NL" sz="2800" dirty="0">
                <a:effectLst/>
                <a:latin typeface="Calibri" panose="020F0502020204030204" pitchFamily="34" charset="0"/>
                <a:ea typeface="Calibri" panose="020F0502020204030204" pitchFamily="34" charset="0"/>
                <a:cs typeface="Times New Roman" panose="02020603050405020304" pitchFamily="18" charset="0"/>
              </a:rPr>
              <a:t> van het lichaam</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Oefening van alle zintuigen in de natuur</a:t>
            </a: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endParaRPr kumimoji="0" lang="nl-NL" altLang="nl-NL" sz="1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50226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49C162-6D71-77BE-9FE1-8F852910BC9D}"/>
              </a:ext>
            </a:extLst>
          </p:cNvPr>
          <p:cNvSpPr>
            <a:spLocks noChangeArrowheads="1"/>
          </p:cNvSpPr>
          <p:nvPr/>
        </p:nvSpPr>
        <p:spPr bwMode="auto">
          <a:xfrm>
            <a:off x="544945" y="1135048"/>
            <a:ext cx="1088043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53100" algn="r"/>
              </a:tabLst>
              <a:defRPr>
                <a:solidFill>
                  <a:schemeClr val="tx1"/>
                </a:solidFill>
                <a:latin typeface="Arial" panose="020B0604020202020204" pitchFamily="34" charset="0"/>
              </a:defRPr>
            </a:lvl1pPr>
            <a:lvl2pPr eaLnBrk="0" fontAlgn="base" hangingPunct="0">
              <a:spcBef>
                <a:spcPct val="0"/>
              </a:spcBef>
              <a:spcAft>
                <a:spcPct val="0"/>
              </a:spcAft>
              <a:tabLst>
                <a:tab pos="5753100" algn="r"/>
              </a:tabLst>
              <a:defRPr>
                <a:solidFill>
                  <a:schemeClr val="tx1"/>
                </a:solidFill>
                <a:latin typeface="Arial" panose="020B0604020202020204" pitchFamily="34" charset="0"/>
              </a:defRPr>
            </a:lvl2pPr>
            <a:lvl3pPr eaLnBrk="0" fontAlgn="base" hangingPunct="0">
              <a:spcBef>
                <a:spcPct val="0"/>
              </a:spcBef>
              <a:spcAft>
                <a:spcPct val="0"/>
              </a:spcAft>
              <a:tabLst>
                <a:tab pos="5753100" algn="r"/>
              </a:tabLst>
              <a:defRPr>
                <a:solidFill>
                  <a:schemeClr val="tx1"/>
                </a:solidFill>
                <a:latin typeface="Arial" panose="020B0604020202020204" pitchFamily="34" charset="0"/>
              </a:defRPr>
            </a:lvl3pPr>
            <a:lvl4pPr eaLnBrk="0" fontAlgn="base" hangingPunct="0">
              <a:spcBef>
                <a:spcPct val="0"/>
              </a:spcBef>
              <a:spcAft>
                <a:spcPct val="0"/>
              </a:spcAft>
              <a:tabLst>
                <a:tab pos="5753100" algn="r"/>
              </a:tabLst>
              <a:defRPr>
                <a:solidFill>
                  <a:schemeClr val="tx1"/>
                </a:solidFill>
                <a:latin typeface="Arial" panose="020B0604020202020204" pitchFamily="34" charset="0"/>
              </a:defRPr>
            </a:lvl4pPr>
            <a:lvl5pPr eaLnBrk="0" fontAlgn="base" hangingPunct="0">
              <a:spcBef>
                <a:spcPct val="0"/>
              </a:spcBef>
              <a:spcAft>
                <a:spcPct val="0"/>
              </a:spcAft>
              <a:tabLst>
                <a:tab pos="5753100" algn="r"/>
              </a:tabLst>
              <a:defRPr>
                <a:solidFill>
                  <a:schemeClr val="tx1"/>
                </a:solidFill>
                <a:latin typeface="Arial" panose="020B0604020202020204" pitchFamily="34" charset="0"/>
              </a:defRPr>
            </a:lvl5pPr>
            <a:lvl6pPr eaLnBrk="0" fontAlgn="base" hangingPunct="0">
              <a:spcBef>
                <a:spcPct val="0"/>
              </a:spcBef>
              <a:spcAft>
                <a:spcPct val="0"/>
              </a:spcAft>
              <a:tabLst>
                <a:tab pos="5753100" algn="r"/>
              </a:tabLst>
              <a:defRPr>
                <a:solidFill>
                  <a:schemeClr val="tx1"/>
                </a:solidFill>
                <a:latin typeface="Arial" panose="020B0604020202020204" pitchFamily="34" charset="0"/>
              </a:defRPr>
            </a:lvl6pPr>
            <a:lvl7pPr eaLnBrk="0" fontAlgn="base" hangingPunct="0">
              <a:spcBef>
                <a:spcPct val="0"/>
              </a:spcBef>
              <a:spcAft>
                <a:spcPct val="0"/>
              </a:spcAft>
              <a:tabLst>
                <a:tab pos="5753100" algn="r"/>
              </a:tabLst>
              <a:defRPr>
                <a:solidFill>
                  <a:schemeClr val="tx1"/>
                </a:solidFill>
                <a:latin typeface="Arial" panose="020B0604020202020204" pitchFamily="34" charset="0"/>
              </a:defRPr>
            </a:lvl7pPr>
            <a:lvl8pPr eaLnBrk="0" fontAlgn="base" hangingPunct="0">
              <a:spcBef>
                <a:spcPct val="0"/>
              </a:spcBef>
              <a:spcAft>
                <a:spcPct val="0"/>
              </a:spcAft>
              <a:tabLst>
                <a:tab pos="5753100" algn="r"/>
              </a:tabLst>
              <a:defRPr>
                <a:solidFill>
                  <a:schemeClr val="tx1"/>
                </a:solidFill>
                <a:latin typeface="Arial" panose="020B0604020202020204" pitchFamily="34" charset="0"/>
              </a:defRPr>
            </a:lvl8pPr>
            <a:lvl9pPr eaLnBrk="0" fontAlgn="base" hangingPunct="0">
              <a:spcBef>
                <a:spcPct val="0"/>
              </a:spcBef>
              <a:spcAft>
                <a:spcPct val="0"/>
              </a:spcAft>
              <a:tabLst>
                <a:tab pos="5753100" algn="r"/>
              </a:tabLst>
              <a:defRPr>
                <a:solidFill>
                  <a:schemeClr val="tx1"/>
                </a:solidFill>
                <a:latin typeface="Arial" panose="020B0604020202020204" pitchFamily="34" charset="0"/>
              </a:defRPr>
            </a:lvl9pPr>
          </a:lstStyle>
          <a:p>
            <a:r>
              <a:rPr lang="nl-NL" sz="2800" b="1" dirty="0">
                <a:effectLst/>
                <a:latin typeface="Calibri" panose="020F0502020204030204" pitchFamily="34" charset="0"/>
                <a:ea typeface="Calibri" panose="020F0502020204030204" pitchFamily="34" charset="0"/>
                <a:cs typeface="Times New Roman" panose="02020603050405020304" pitchFamily="18" charset="0"/>
              </a:rPr>
              <a:t>Derde bijeenkomst</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Inleiding over de geestelijke betekenis van de adem</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Meditatie: de adem beleven als communicatie met Gods levensadem</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Boswandeling met aandacht voor vertraging en ademhaling</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2800" b="1" dirty="0">
                <a:effectLst/>
                <a:latin typeface="Calibri" panose="020F0502020204030204" pitchFamily="34" charset="0"/>
                <a:ea typeface="Calibri" panose="020F0502020204030204" pitchFamily="34" charset="0"/>
                <a:cs typeface="Times New Roman" panose="02020603050405020304" pitchFamily="18" charset="0"/>
              </a:rPr>
              <a:t>Vierde bijeenkomst</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Inleiding: Over de betekenis van de seizoenen </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Natuur-stiltewandelingen in een groep    </a:t>
            </a: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endParaRPr kumimoji="0" lang="nl-NL" altLang="nl-NL" sz="2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006569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62B0A0-1395-8E64-676F-E90E2141C543}"/>
              </a:ext>
            </a:extLst>
          </p:cNvPr>
          <p:cNvSpPr>
            <a:spLocks noChangeArrowheads="1"/>
          </p:cNvSpPr>
          <p:nvPr/>
        </p:nvSpPr>
        <p:spPr bwMode="auto">
          <a:xfrm>
            <a:off x="437322" y="982176"/>
            <a:ext cx="1145884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53100" algn="r"/>
              </a:tabLst>
              <a:defRPr>
                <a:solidFill>
                  <a:schemeClr val="tx1"/>
                </a:solidFill>
                <a:latin typeface="Arial" panose="020B0604020202020204" pitchFamily="34" charset="0"/>
              </a:defRPr>
            </a:lvl1pPr>
            <a:lvl2pPr eaLnBrk="0" fontAlgn="base" hangingPunct="0">
              <a:spcBef>
                <a:spcPct val="0"/>
              </a:spcBef>
              <a:spcAft>
                <a:spcPct val="0"/>
              </a:spcAft>
              <a:tabLst>
                <a:tab pos="5753100" algn="r"/>
              </a:tabLst>
              <a:defRPr>
                <a:solidFill>
                  <a:schemeClr val="tx1"/>
                </a:solidFill>
                <a:latin typeface="Arial" panose="020B0604020202020204" pitchFamily="34" charset="0"/>
              </a:defRPr>
            </a:lvl2pPr>
            <a:lvl3pPr eaLnBrk="0" fontAlgn="base" hangingPunct="0">
              <a:spcBef>
                <a:spcPct val="0"/>
              </a:spcBef>
              <a:spcAft>
                <a:spcPct val="0"/>
              </a:spcAft>
              <a:tabLst>
                <a:tab pos="5753100" algn="r"/>
              </a:tabLst>
              <a:defRPr>
                <a:solidFill>
                  <a:schemeClr val="tx1"/>
                </a:solidFill>
                <a:latin typeface="Arial" panose="020B0604020202020204" pitchFamily="34" charset="0"/>
              </a:defRPr>
            </a:lvl3pPr>
            <a:lvl4pPr eaLnBrk="0" fontAlgn="base" hangingPunct="0">
              <a:spcBef>
                <a:spcPct val="0"/>
              </a:spcBef>
              <a:spcAft>
                <a:spcPct val="0"/>
              </a:spcAft>
              <a:tabLst>
                <a:tab pos="5753100" algn="r"/>
              </a:tabLst>
              <a:defRPr>
                <a:solidFill>
                  <a:schemeClr val="tx1"/>
                </a:solidFill>
                <a:latin typeface="Arial" panose="020B0604020202020204" pitchFamily="34" charset="0"/>
              </a:defRPr>
            </a:lvl4pPr>
            <a:lvl5pPr eaLnBrk="0" fontAlgn="base" hangingPunct="0">
              <a:spcBef>
                <a:spcPct val="0"/>
              </a:spcBef>
              <a:spcAft>
                <a:spcPct val="0"/>
              </a:spcAft>
              <a:tabLst>
                <a:tab pos="5753100" algn="r"/>
              </a:tabLst>
              <a:defRPr>
                <a:solidFill>
                  <a:schemeClr val="tx1"/>
                </a:solidFill>
                <a:latin typeface="Arial" panose="020B0604020202020204" pitchFamily="34" charset="0"/>
              </a:defRPr>
            </a:lvl5pPr>
            <a:lvl6pPr eaLnBrk="0" fontAlgn="base" hangingPunct="0">
              <a:spcBef>
                <a:spcPct val="0"/>
              </a:spcBef>
              <a:spcAft>
                <a:spcPct val="0"/>
              </a:spcAft>
              <a:tabLst>
                <a:tab pos="5753100" algn="r"/>
              </a:tabLst>
              <a:defRPr>
                <a:solidFill>
                  <a:schemeClr val="tx1"/>
                </a:solidFill>
                <a:latin typeface="Arial" panose="020B0604020202020204" pitchFamily="34" charset="0"/>
              </a:defRPr>
            </a:lvl6pPr>
            <a:lvl7pPr eaLnBrk="0" fontAlgn="base" hangingPunct="0">
              <a:spcBef>
                <a:spcPct val="0"/>
              </a:spcBef>
              <a:spcAft>
                <a:spcPct val="0"/>
              </a:spcAft>
              <a:tabLst>
                <a:tab pos="5753100" algn="r"/>
              </a:tabLst>
              <a:defRPr>
                <a:solidFill>
                  <a:schemeClr val="tx1"/>
                </a:solidFill>
                <a:latin typeface="Arial" panose="020B0604020202020204" pitchFamily="34" charset="0"/>
              </a:defRPr>
            </a:lvl7pPr>
            <a:lvl8pPr eaLnBrk="0" fontAlgn="base" hangingPunct="0">
              <a:spcBef>
                <a:spcPct val="0"/>
              </a:spcBef>
              <a:spcAft>
                <a:spcPct val="0"/>
              </a:spcAft>
              <a:tabLst>
                <a:tab pos="5753100" algn="r"/>
              </a:tabLst>
              <a:defRPr>
                <a:solidFill>
                  <a:schemeClr val="tx1"/>
                </a:solidFill>
                <a:latin typeface="Arial" panose="020B0604020202020204" pitchFamily="34" charset="0"/>
              </a:defRPr>
            </a:lvl8pPr>
            <a:lvl9pPr eaLnBrk="0" fontAlgn="base" hangingPunct="0">
              <a:spcBef>
                <a:spcPct val="0"/>
              </a:spcBef>
              <a:spcAft>
                <a:spcPct val="0"/>
              </a:spcAft>
              <a:tabLst>
                <a:tab pos="5753100" algn="r"/>
              </a:tabLst>
              <a:defRPr>
                <a:solidFill>
                  <a:schemeClr val="tx1"/>
                </a:solidFill>
                <a:latin typeface="Arial" panose="020B0604020202020204" pitchFamily="34" charset="0"/>
              </a:defRPr>
            </a:lvl9pPr>
          </a:lstStyle>
          <a:p>
            <a:r>
              <a:rPr lang="nl-NL" sz="2800" b="1" dirty="0">
                <a:effectLst/>
                <a:latin typeface="Calibri" panose="020F0502020204030204" pitchFamily="34" charset="0"/>
                <a:ea typeface="Calibri" panose="020F0502020204030204" pitchFamily="34" charset="0"/>
                <a:cs typeface="Times New Roman" panose="02020603050405020304" pitchFamily="18" charset="0"/>
              </a:rPr>
              <a:t>Vijfde bijeenkomst</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Meditatie van loslaten en toevertrouwen</a:t>
            </a:r>
          </a:p>
          <a:p>
            <a:r>
              <a:rPr lang="nl-NL" sz="2800" dirty="0" err="1">
                <a:effectLst/>
                <a:latin typeface="Calibri" panose="020F0502020204030204" pitchFamily="34" charset="0"/>
                <a:ea typeface="Calibri" panose="020F0502020204030204" pitchFamily="34" charset="0"/>
                <a:cs typeface="Times New Roman" panose="02020603050405020304" pitchFamily="18" charset="0"/>
              </a:rPr>
              <a:t>Emmaüswandeling</a:t>
            </a:r>
            <a:r>
              <a:rPr lang="nl-NL" sz="2800" dirty="0">
                <a:effectLst/>
                <a:latin typeface="Calibri" panose="020F0502020204030204" pitchFamily="34" charset="0"/>
                <a:ea typeface="Calibri" panose="020F0502020204030204" pitchFamily="34" charset="0"/>
                <a:cs typeface="Times New Roman" panose="02020603050405020304" pitchFamily="18" charset="0"/>
              </a:rPr>
              <a:t> met gedicht van Rilke</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2800" b="1" dirty="0">
                <a:effectLst/>
                <a:latin typeface="Calibri" panose="020F0502020204030204" pitchFamily="34" charset="0"/>
                <a:ea typeface="Calibri" panose="020F0502020204030204" pitchFamily="34" charset="0"/>
                <a:cs typeface="Times New Roman" panose="02020603050405020304" pitchFamily="18" charset="0"/>
              </a:rPr>
              <a:t>Zesde bijeenkomst</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800" dirty="0">
                <a:effectLst/>
                <a:latin typeface="Calibri" panose="020F0502020204030204" pitchFamily="34" charset="0"/>
                <a:ea typeface="Calibri" panose="020F0502020204030204" pitchFamily="34" charset="0"/>
                <a:cs typeface="Times New Roman" panose="02020603050405020304" pitchFamily="18" charset="0"/>
              </a:rPr>
              <a:t>Inleiding over de religieuze beleving van de natuur door Thomas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Merton</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800" dirty="0">
                <a:effectLst/>
                <a:latin typeface="Calibri" panose="020F0502020204030204" pitchFamily="34" charset="0"/>
                <a:ea typeface="Calibri" panose="020F0502020204030204" pitchFamily="34" charset="0"/>
                <a:cs typeface="Times New Roman" panose="02020603050405020304" pitchFamily="18" charset="0"/>
              </a:rPr>
              <a:t>Creatief aan de slag met een gedicht van Thomas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Merton</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endParaRPr kumimoji="0" lang="nl-NL" altLang="nl-NL" sz="60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14502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394CC7B-F64C-3C7D-BB0C-0364EC77BFD0}"/>
              </a:ext>
            </a:extLst>
          </p:cNvPr>
          <p:cNvSpPr txBox="1"/>
          <p:nvPr/>
        </p:nvSpPr>
        <p:spPr>
          <a:xfrm>
            <a:off x="1237128" y="1443841"/>
            <a:ext cx="9628095" cy="4524315"/>
          </a:xfrm>
          <a:prstGeom prst="rect">
            <a:avLst/>
          </a:prstGeom>
          <a:noFill/>
        </p:spPr>
        <p:txBody>
          <a:bodyPr wrap="square">
            <a:spAutoFit/>
          </a:bodyPr>
          <a:lstStyle/>
          <a:p>
            <a:r>
              <a:rPr lang="nl-NL" sz="2400" b="1" dirty="0">
                <a:effectLst/>
                <a:latin typeface="Calibri" panose="020F0502020204030204" pitchFamily="34" charset="0"/>
                <a:ea typeface="Calibri" panose="020F0502020204030204" pitchFamily="34" charset="0"/>
                <a:cs typeface="Times New Roman" panose="02020603050405020304" pitchFamily="18" charset="0"/>
              </a:rPr>
              <a:t>Zevende bijeenkomst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400" dirty="0">
                <a:effectLst/>
                <a:latin typeface="Calibri" panose="020F0502020204030204" pitchFamily="34" charset="0"/>
                <a:ea typeface="Calibri" panose="020F0502020204030204" pitchFamily="34" charset="0"/>
                <a:cs typeface="Times New Roman" panose="02020603050405020304" pitchFamily="18" charset="0"/>
              </a:rPr>
              <a:t>De schildermeditatie van de boom als symbool van leven in balans aan de hand van Psalm 1</a:t>
            </a:r>
          </a:p>
          <a:p>
            <a:r>
              <a:rPr lang="nl-NL" sz="2400" dirty="0">
                <a:effectLst/>
                <a:latin typeface="Calibri" panose="020F0502020204030204" pitchFamily="34" charset="0"/>
                <a:ea typeface="Calibri" panose="020F0502020204030204" pitchFamily="34" charset="0"/>
                <a:cs typeface="Times New Roman" panose="02020603050405020304" pitchFamily="18" charset="0"/>
              </a:rPr>
              <a:t>Meditatieve wandeling: wat bomen ons doen</a:t>
            </a:r>
          </a:p>
          <a:p>
            <a:r>
              <a:rPr lang="nl-NL" sz="24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2400" b="1" dirty="0">
                <a:effectLst/>
                <a:latin typeface="Calibri" panose="020F0502020204030204" pitchFamily="34" charset="0"/>
                <a:ea typeface="Calibri" panose="020F0502020204030204" pitchFamily="34" charset="0"/>
                <a:cs typeface="Times New Roman" panose="02020603050405020304" pitchFamily="18" charset="0"/>
              </a:rPr>
              <a:t>Achtste bijeenkomst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Calibri" panose="020F0502020204030204" pitchFamily="34" charset="0"/>
                <a:cs typeface="Times New Roman" panose="02020603050405020304" pitchFamily="18" charset="0"/>
              </a:rPr>
              <a:t>Aankomoefening en toelichting programma</a:t>
            </a:r>
          </a:p>
          <a:p>
            <a:r>
              <a:rPr lang="nl-NL" sz="2400" dirty="0">
                <a:effectLst/>
                <a:latin typeface="Calibri" panose="020F0502020204030204" pitchFamily="34" charset="0"/>
                <a:ea typeface="Calibri" panose="020F0502020204030204" pitchFamily="34" charset="0"/>
                <a:cs typeface="Times New Roman" panose="02020603050405020304" pitchFamily="18" charset="0"/>
              </a:rPr>
              <a:t>Inleiding over de belangrijkste factoren van leven in balans in verbinding met de natuur</a:t>
            </a:r>
          </a:p>
          <a:p>
            <a:r>
              <a:rPr lang="nl-NL" sz="2400" dirty="0" err="1">
                <a:effectLst/>
                <a:latin typeface="Calibri" panose="020F0502020204030204" pitchFamily="34" charset="0"/>
                <a:ea typeface="Calibri" panose="020F0502020204030204" pitchFamily="34" charset="0"/>
                <a:cs typeface="Times New Roman" panose="02020603050405020304" pitchFamily="18" charset="0"/>
              </a:rPr>
              <a:t>Emmauswandeling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over de vraag: wat heb ik geleerd in deze cursus</a:t>
            </a:r>
          </a:p>
          <a:p>
            <a:r>
              <a:rPr lang="nl-NL" sz="2400" dirty="0">
                <a:effectLst/>
                <a:latin typeface="Calibri" panose="020F0502020204030204" pitchFamily="34" charset="0"/>
                <a:ea typeface="Calibri" panose="020F0502020204030204" pitchFamily="34" charset="0"/>
                <a:cs typeface="Times New Roman" panose="02020603050405020304" pitchFamily="18" charset="0"/>
              </a:rPr>
              <a:t>Afsluiting van de cursus</a:t>
            </a:r>
          </a:p>
        </p:txBody>
      </p:sp>
    </p:spTree>
    <p:extLst>
      <p:ext uri="{BB962C8B-B14F-4D97-AF65-F5344CB8AC3E}">
        <p14:creationId xmlns:p14="http://schemas.microsoft.com/office/powerpoint/2010/main" val="20934069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757</Words>
  <Application>Microsoft Office PowerPoint</Application>
  <PresentationFormat>Breedbeeld</PresentationFormat>
  <Paragraphs>85</Paragraphs>
  <Slides>14</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Arial</vt:lpstr>
      <vt:lpstr>Calibri</vt:lpstr>
      <vt:lpstr>Calibri Light</vt:lpstr>
      <vt:lpstr>Kantoorthema</vt:lpstr>
      <vt:lpstr>Leven in balans in verbinding met de natuur         foto’s: Bert Calf, www.fotobertnl.nl</vt:lpstr>
      <vt:lpstr>Opvolger van lichter leven met meditatie</vt:lpstr>
      <vt:lpstr>Doelgroep</vt:lpstr>
      <vt:lpstr>De Reader</vt:lpstr>
      <vt:lpstr>Opbouw </vt:lpstr>
      <vt:lpstr>PowerPoint-presentatie</vt:lpstr>
      <vt:lpstr>PowerPoint-presentatie</vt:lpstr>
      <vt:lpstr>PowerPoint-presentatie</vt:lpstr>
      <vt:lpstr>PowerPoint-presentatie</vt:lpstr>
      <vt:lpstr>Natuurmeditatie</vt:lpstr>
      <vt:lpstr>Een oefening om binnen te mediteren over de natuur</vt:lpstr>
      <vt:lpstr>Aandachtsoefening</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Natuurmeditatie</dc:title>
  <dc:creator>Kick Bras</dc:creator>
  <cp:lastModifiedBy>Kick Bras</cp:lastModifiedBy>
  <cp:revision>7</cp:revision>
  <dcterms:created xsi:type="dcterms:W3CDTF">2022-07-26T08:32:22Z</dcterms:created>
  <dcterms:modified xsi:type="dcterms:W3CDTF">2022-09-19T15:53:38Z</dcterms:modified>
</cp:coreProperties>
</file>